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75" r:id="rId13"/>
    <p:sldId id="268" r:id="rId14"/>
    <p:sldId id="281" r:id="rId15"/>
    <p:sldId id="279" r:id="rId16"/>
    <p:sldId id="269" r:id="rId17"/>
    <p:sldId id="280" r:id="rId18"/>
    <p:sldId id="271" r:id="rId19"/>
    <p:sldId id="270" r:id="rId20"/>
    <p:sldId id="272" r:id="rId21"/>
    <p:sldId id="278" r:id="rId22"/>
    <p:sldId id="277" r:id="rId23"/>
    <p:sldId id="276" r:id="rId24"/>
    <p:sldId id="273" r:id="rId25"/>
    <p:sldId id="27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434" y="-5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8F2DBC-CFE9-44B9-BA32-B63FFF376B85}" type="datetimeFigureOut">
              <a:rPr lang="en-US" smtClean="0"/>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8F2DBC-CFE9-44B9-BA32-B63FFF376B85}" type="datetimeFigureOut">
              <a:rPr lang="en-US" smtClean="0"/>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8F2DBC-CFE9-44B9-BA32-B63FFF376B85}" type="datetimeFigureOut">
              <a:rPr lang="en-US" smtClean="0"/>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8F2DBC-CFE9-44B9-BA32-B63FFF376B85}" type="datetimeFigureOut">
              <a:rPr lang="en-US" smtClean="0"/>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8F2DBC-CFE9-44B9-BA32-B63FFF376B85}" type="datetimeFigureOut">
              <a:rPr lang="en-US" smtClean="0"/>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8F2DBC-CFE9-44B9-BA32-B63FFF376B85}" type="datetimeFigureOut">
              <a:rPr lang="en-US" smtClean="0"/>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8F2DBC-CFE9-44B9-BA32-B63FFF376B85}" type="datetimeFigureOut">
              <a:rPr lang="en-US" smtClean="0"/>
              <a:t>12/15/2011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8F2DBC-CFE9-44B9-BA32-B63FFF376B85}" type="datetimeFigureOut">
              <a:rPr lang="en-US" smtClean="0"/>
              <a:t>12/15/2011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8F2DBC-CFE9-44B9-BA32-B63FFF376B85}" type="datetimeFigureOut">
              <a:rPr lang="en-US" smtClean="0"/>
              <a:t>12/15/2011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8F2DBC-CFE9-44B9-BA32-B63FFF376B85}" type="datetimeFigureOut">
              <a:rPr lang="en-US" smtClean="0"/>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8F2DBC-CFE9-44B9-BA32-B63FFF376B85}" type="datetimeFigureOut">
              <a:rPr lang="en-US" smtClean="0"/>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2E9D5-ED54-4E95-850E-3500713740E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F2DBC-CFE9-44B9-BA32-B63FFF376B85}" type="datetimeFigureOut">
              <a:rPr lang="en-US" smtClean="0"/>
              <a:t>12/15/2011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E2E9D5-ED54-4E95-850E-3500713740E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youtube.com/watch?v=Tqiro1kdRlw"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Napoleon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1803-1804</a:t>
            </a:r>
            <a:endParaRPr lang="en-US" dirty="0"/>
          </a:p>
        </p:txBody>
      </p:sp>
      <p:sp>
        <p:nvSpPr>
          <p:cNvPr id="3" name="Content Placeholder 2"/>
          <p:cNvSpPr>
            <a:spLocks noGrp="1"/>
          </p:cNvSpPr>
          <p:nvPr>
            <p:ph idx="1"/>
          </p:nvPr>
        </p:nvSpPr>
        <p:spPr/>
        <p:txBody>
          <a:bodyPr>
            <a:normAutofit/>
          </a:bodyPr>
          <a:lstStyle/>
          <a:p>
            <a:r>
              <a:rPr lang="en-US" dirty="0" smtClean="0"/>
              <a:t>North America</a:t>
            </a:r>
          </a:p>
          <a:p>
            <a:pPr lvl="1"/>
            <a:r>
              <a:rPr lang="en-US" dirty="0" smtClean="0"/>
              <a:t>Attempt Suppression Haiti </a:t>
            </a:r>
            <a:r>
              <a:rPr lang="en-US" dirty="0"/>
              <a:t>Rebellion(restores Slavery</a:t>
            </a:r>
            <a:r>
              <a:rPr lang="en-US" dirty="0" smtClean="0"/>
              <a:t>?)</a:t>
            </a:r>
          </a:p>
          <a:p>
            <a:pPr lvl="2"/>
            <a:r>
              <a:rPr lang="en-US" dirty="0" smtClean="0"/>
              <a:t>Failed-  Led to sale Louisiana Purchase (recently regained from Spain) </a:t>
            </a:r>
          </a:p>
          <a:p>
            <a:pPr lvl="1"/>
            <a:r>
              <a:rPr lang="en-US" dirty="0" smtClean="0"/>
              <a:t>France dominates Austrian possessions in HRE</a:t>
            </a:r>
          </a:p>
          <a:p>
            <a:pPr lvl="1"/>
            <a:r>
              <a:rPr lang="en-US" dirty="0" smtClean="0"/>
              <a:t>Britain </a:t>
            </a:r>
            <a:r>
              <a:rPr lang="en-US" dirty="0" err="1" smtClean="0"/>
              <a:t>redeclares</a:t>
            </a:r>
            <a:r>
              <a:rPr lang="en-US" dirty="0" smtClean="0"/>
              <a:t> War</a:t>
            </a:r>
          </a:p>
          <a:p>
            <a:pPr lvl="1"/>
            <a:r>
              <a:rPr lang="en-US" dirty="0" smtClean="0"/>
              <a:t>William Pitt 3</a:t>
            </a:r>
            <a:r>
              <a:rPr lang="en-US" baseline="30000" dirty="0" smtClean="0"/>
              <a:t>rd</a:t>
            </a:r>
            <a:r>
              <a:rPr lang="en-US" dirty="0" smtClean="0"/>
              <a:t> Coalition- Russia, Austria</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
            <a:ext cx="8534400" cy="6477000"/>
          </a:xfrm>
        </p:spPr>
        <p:txBody>
          <a:bodyPr>
            <a:normAutofit fontScale="92500" lnSpcReduction="20000"/>
          </a:bodyPr>
          <a:lstStyle/>
          <a:p>
            <a:r>
              <a:rPr lang="en-US" dirty="0" smtClean="0"/>
              <a:t>Trafalgar (1805)- Invasion Britain done with</a:t>
            </a:r>
          </a:p>
          <a:p>
            <a:r>
              <a:rPr lang="en-US" dirty="0" smtClean="0"/>
              <a:t>Austria– Marches to Vienna</a:t>
            </a:r>
          </a:p>
          <a:p>
            <a:pPr lvl="1"/>
            <a:r>
              <a:rPr lang="en-US" dirty="0" smtClean="0"/>
              <a:t>Battle of Austerlitz 1806</a:t>
            </a:r>
          </a:p>
          <a:p>
            <a:pPr lvl="1"/>
            <a:r>
              <a:rPr lang="en-US" dirty="0" smtClean="0"/>
              <a:t>Treaty of </a:t>
            </a:r>
            <a:r>
              <a:rPr lang="en-US" dirty="0" err="1" smtClean="0"/>
              <a:t>Pressburg</a:t>
            </a:r>
            <a:r>
              <a:rPr lang="en-US" dirty="0" smtClean="0"/>
              <a:t>-&gt;</a:t>
            </a:r>
            <a:r>
              <a:rPr lang="en-US" dirty="0" err="1" smtClean="0"/>
              <a:t>Napoloen</a:t>
            </a:r>
            <a:r>
              <a:rPr lang="en-US" dirty="0" smtClean="0"/>
              <a:t> the “King of Italy</a:t>
            </a:r>
          </a:p>
          <a:p>
            <a:pPr lvl="1"/>
            <a:r>
              <a:rPr lang="en-US" dirty="0" smtClean="0"/>
              <a:t>1809- Austria resurrects </a:t>
            </a:r>
          </a:p>
          <a:p>
            <a:pPr lvl="1"/>
            <a:r>
              <a:rPr lang="en-US" dirty="0" smtClean="0"/>
              <a:t>Battle of Wagram-loses</a:t>
            </a:r>
          </a:p>
          <a:p>
            <a:pPr lvl="2"/>
            <a:r>
              <a:rPr lang="en-US" dirty="0" smtClean="0"/>
              <a:t>Treaty of </a:t>
            </a:r>
            <a:r>
              <a:rPr lang="en-US" dirty="0" err="1" smtClean="0"/>
              <a:t>Schonbrunn</a:t>
            </a:r>
            <a:r>
              <a:rPr lang="en-US" dirty="0" smtClean="0"/>
              <a:t> more losses</a:t>
            </a:r>
          </a:p>
          <a:p>
            <a:r>
              <a:rPr lang="en-US" dirty="0" smtClean="0"/>
              <a:t>Germany</a:t>
            </a:r>
          </a:p>
          <a:p>
            <a:pPr lvl="1"/>
            <a:r>
              <a:rPr lang="en-US" dirty="0" smtClean="0"/>
              <a:t>Battle of Jena</a:t>
            </a:r>
          </a:p>
          <a:p>
            <a:pPr lvl="1"/>
            <a:r>
              <a:rPr lang="en-US" dirty="0" smtClean="0"/>
              <a:t>Creates Confederation of Rhine</a:t>
            </a:r>
          </a:p>
          <a:p>
            <a:pPr lvl="1"/>
            <a:r>
              <a:rPr lang="en-US" dirty="0" smtClean="0"/>
              <a:t>Duchy of Warsaw</a:t>
            </a:r>
          </a:p>
          <a:p>
            <a:pPr lvl="1"/>
            <a:r>
              <a:rPr lang="en-US" dirty="0" smtClean="0"/>
              <a:t>Prussia</a:t>
            </a:r>
          </a:p>
          <a:p>
            <a:pPr lvl="2"/>
            <a:r>
              <a:rPr lang="en-US" dirty="0" smtClean="0"/>
              <a:t>Berlin Decrees</a:t>
            </a:r>
          </a:p>
          <a:p>
            <a:pPr lvl="2"/>
            <a:r>
              <a:rPr lang="en-US" dirty="0" smtClean="0"/>
              <a:t>Captures E. Prussia</a:t>
            </a:r>
          </a:p>
          <a:p>
            <a:pPr lvl="2"/>
            <a:r>
              <a:rPr lang="en-US" dirty="0" smtClean="0"/>
              <a:t>Treaty of </a:t>
            </a:r>
            <a:r>
              <a:rPr lang="en-US" dirty="0" err="1" smtClean="0"/>
              <a:t>Tilsit</a:t>
            </a:r>
            <a:endParaRPr lang="en-US" dirty="0" smtClean="0"/>
          </a:p>
          <a:p>
            <a:pPr lvl="3"/>
            <a:r>
              <a:rPr lang="en-US" dirty="0" smtClean="0"/>
              <a:t>Emasculates Prussia- </a:t>
            </a:r>
            <a:r>
              <a:rPr lang="en-US" dirty="0" err="1" smtClean="0"/>
              <a:t>permianent</a:t>
            </a:r>
            <a:r>
              <a:rPr lang="en-US" dirty="0" smtClean="0"/>
              <a:t> reduction in forces—Treaty signed by Tsar?- Prussian troops max 42k</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45931"/>
            <a:ext cx="8460827" cy="5912069"/>
          </a:xfrm>
        </p:spPr>
        <p:txBody>
          <a:bodyPr>
            <a:normAutofit fontScale="77500" lnSpcReduction="20000"/>
          </a:bodyPr>
          <a:lstStyle/>
          <a:p>
            <a:endParaRPr lang="en-US" b="1" i="1" dirty="0" smtClean="0"/>
          </a:p>
          <a:p>
            <a:endParaRPr lang="en-US" b="1" i="1" dirty="0" smtClean="0"/>
          </a:p>
          <a:p>
            <a:r>
              <a:rPr lang="en-US" dirty="0" smtClean="0"/>
              <a:t>HOLY </a:t>
            </a:r>
            <a:r>
              <a:rPr lang="en-US" dirty="0"/>
              <a:t>ROMAN EMPIRE DISSOLVED</a:t>
            </a:r>
          </a:p>
          <a:p>
            <a:r>
              <a:rPr lang="en-US" dirty="0"/>
              <a:t>Russia</a:t>
            </a:r>
          </a:p>
          <a:p>
            <a:pPr lvl="1"/>
            <a:r>
              <a:rPr lang="en-US" dirty="0"/>
              <a:t>Battle of </a:t>
            </a:r>
            <a:r>
              <a:rPr lang="en-US" dirty="0" err="1"/>
              <a:t>Friedland</a:t>
            </a:r>
            <a:endParaRPr lang="en-US" dirty="0"/>
          </a:p>
          <a:p>
            <a:pPr lvl="1"/>
            <a:r>
              <a:rPr lang="en-US" dirty="0"/>
              <a:t>Treaty of </a:t>
            </a:r>
            <a:r>
              <a:rPr lang="en-US" dirty="0" err="1"/>
              <a:t>Tilsit</a:t>
            </a:r>
            <a:endParaRPr lang="en-US" dirty="0"/>
          </a:p>
          <a:p>
            <a:r>
              <a:rPr lang="en-US" dirty="0"/>
              <a:t>Duchy of Warsaw created</a:t>
            </a:r>
          </a:p>
          <a:p>
            <a:r>
              <a:rPr lang="en-US" dirty="0"/>
              <a:t>Milan Decree 1807---Continental system</a:t>
            </a:r>
          </a:p>
          <a:p>
            <a:pPr lvl="1"/>
            <a:r>
              <a:rPr lang="en-US" dirty="0"/>
              <a:t>Note—tariff policy favored France—built resentment</a:t>
            </a:r>
          </a:p>
          <a:p>
            <a:r>
              <a:rPr lang="en-US" dirty="0"/>
              <a:t>1807 Spain problem begins- French enter troops to stop smuggling—Goya painting</a:t>
            </a:r>
          </a:p>
          <a:p>
            <a:pPr lvl="1"/>
            <a:r>
              <a:rPr lang="en-US" dirty="0" err="1"/>
              <a:t>Penninsular</a:t>
            </a:r>
            <a:r>
              <a:rPr lang="en-US" dirty="0"/>
              <a:t> Campaign</a:t>
            </a:r>
          </a:p>
          <a:p>
            <a:pPr lvl="1"/>
            <a:r>
              <a:rPr lang="en-US" dirty="0"/>
              <a:t>Smuggling through Portugal undermining– </a:t>
            </a:r>
          </a:p>
          <a:p>
            <a:r>
              <a:rPr lang="en-US" dirty="0"/>
              <a:t>TAKES SWEDEN TOO! (caught in the middle—will lose Finland)</a:t>
            </a:r>
          </a:p>
          <a:p>
            <a:pPr lvl="1">
              <a:buNone/>
            </a:pPr>
            <a:r>
              <a:rPr lang="en-US" dirty="0"/>
              <a:t>	</a:t>
            </a:r>
          </a:p>
          <a:p>
            <a:endParaRPr lang="en-US" dirty="0"/>
          </a:p>
        </p:txBody>
      </p:sp>
      <p:sp>
        <p:nvSpPr>
          <p:cNvPr id="4" name="Rectangle 3"/>
          <p:cNvSpPr/>
          <p:nvPr/>
        </p:nvSpPr>
        <p:spPr>
          <a:xfrm>
            <a:off x="1986455" y="0"/>
            <a:ext cx="4038600" cy="954107"/>
          </a:xfrm>
          <a:prstGeom prst="rect">
            <a:avLst/>
          </a:prstGeom>
        </p:spPr>
        <p:txBody>
          <a:bodyPr wrap="square">
            <a:spAutoFit/>
          </a:bodyPr>
          <a:lstStyle/>
          <a:p>
            <a:pPr algn="ctr"/>
            <a:r>
              <a:rPr lang="en-US" sz="2800" b="1" i="1" dirty="0"/>
              <a:t>On the </a:t>
            </a:r>
            <a:r>
              <a:rPr lang="en-US" sz="2800" b="1" i="1" dirty="0" smtClean="0"/>
              <a:t>British-</a:t>
            </a:r>
          </a:p>
          <a:p>
            <a:pPr algn="ctr"/>
            <a:r>
              <a:rPr lang="en-US" sz="2800" b="1" i="1" dirty="0" smtClean="0"/>
              <a:t>A </a:t>
            </a:r>
            <a:r>
              <a:rPr lang="en-US" sz="2800" b="1" i="1" dirty="0"/>
              <a:t>nation of Shopkeepers</a:t>
            </a:r>
          </a:p>
        </p:txBody>
      </p:sp>
    </p:spTree>
    <p:extLst>
      <p:ext uri="{BB962C8B-B14F-4D97-AF65-F5344CB8AC3E}">
        <p14:creationId xmlns:p14="http://schemas.microsoft.com/office/powerpoint/2010/main" val="8431237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A dynasty?</a:t>
            </a:r>
            <a:endParaRPr lang="en-US" dirty="0"/>
          </a:p>
        </p:txBody>
      </p:sp>
      <p:sp>
        <p:nvSpPr>
          <p:cNvPr id="3" name="Content Placeholder 2"/>
          <p:cNvSpPr>
            <a:spLocks noGrp="1"/>
          </p:cNvSpPr>
          <p:nvPr>
            <p:ph idx="1"/>
          </p:nvPr>
        </p:nvSpPr>
        <p:spPr>
          <a:xfrm>
            <a:off x="457200" y="914400"/>
            <a:ext cx="8305800" cy="5943600"/>
          </a:xfrm>
        </p:spPr>
        <p:txBody>
          <a:bodyPr>
            <a:normAutofit/>
          </a:bodyPr>
          <a:lstStyle/>
          <a:p>
            <a:r>
              <a:rPr lang="en-US" dirty="0" smtClean="0"/>
              <a:t>Napoleon- married Josephine much older-&gt; Later marries, Maria Louisa—daughter Francis I </a:t>
            </a:r>
          </a:p>
          <a:p>
            <a:r>
              <a:rPr lang="en-US" dirty="0" smtClean="0"/>
              <a:t>stepson- Italy</a:t>
            </a:r>
          </a:p>
          <a:p>
            <a:r>
              <a:rPr lang="en-US" dirty="0" smtClean="0"/>
              <a:t>Brother- Spain</a:t>
            </a:r>
          </a:p>
          <a:p>
            <a:r>
              <a:rPr lang="en-US" dirty="0" smtClean="0"/>
              <a:t>Brother- King of Westphalia, Brother – King of Holland Brother-in-law King of Naples, sister-Grand Duchess of Tuscany</a:t>
            </a:r>
          </a:p>
          <a:p>
            <a:r>
              <a:rPr lang="en-US" dirty="0" smtClean="0"/>
              <a:t>French </a:t>
            </a:r>
            <a:r>
              <a:rPr lang="en-US" dirty="0" err="1" smtClean="0"/>
              <a:t>Marschall</a:t>
            </a:r>
            <a:r>
              <a:rPr lang="en-US" dirty="0" smtClean="0"/>
              <a:t> -&gt;King of Sweden</a:t>
            </a:r>
          </a:p>
          <a:p>
            <a:r>
              <a:rPr lang="en-US" dirty="0" smtClean="0"/>
              <a:t>Son king of Rome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descr="http://farm1.static.flickr.com/3/6516467_b1a2e98360_z.jpg?zz=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15310"/>
            <a:ext cx="8229600"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548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274638"/>
            <a:ext cx="3124200" cy="1143000"/>
          </a:xfrm>
        </p:spPr>
        <p:txBody>
          <a:bodyPr>
            <a:normAutofit fontScale="90000"/>
          </a:bodyPr>
          <a:lstStyle/>
          <a:p>
            <a:r>
              <a:rPr lang="en-US" dirty="0" smtClean="0"/>
              <a:t>3</a:t>
            </a:r>
            <a:r>
              <a:rPr lang="en-US" baseline="30000" dirty="0" smtClean="0"/>
              <a:t>rd</a:t>
            </a:r>
            <a:r>
              <a:rPr lang="en-US" dirty="0" smtClean="0"/>
              <a:t> of May</a:t>
            </a:r>
            <a:br>
              <a:rPr lang="en-US" dirty="0" smtClean="0"/>
            </a:br>
            <a:r>
              <a:rPr lang="en-US" dirty="0" smtClean="0"/>
              <a:t>1808</a:t>
            </a:r>
            <a:endParaRPr lang="en-US" dirty="0"/>
          </a:p>
        </p:txBody>
      </p:sp>
      <p:pic>
        <p:nvPicPr>
          <p:cNvPr id="1026" name="Picture 2" descr="http://goyathirdofmay.com/Goya%20Painting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69" y="75749"/>
            <a:ext cx="5105400" cy="6797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2118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995362"/>
            <a:ext cx="5029200" cy="914400"/>
          </a:xfrm>
        </p:spPr>
        <p:txBody>
          <a:bodyPr>
            <a:normAutofit fontScale="90000"/>
          </a:bodyPr>
          <a:lstStyle/>
          <a:p>
            <a:r>
              <a:rPr lang="en-US" dirty="0" smtClean="0"/>
              <a:t>Arousing Nationalism</a:t>
            </a:r>
            <a:endParaRPr lang="en-US" dirty="0"/>
          </a:p>
        </p:txBody>
      </p:sp>
      <p:sp>
        <p:nvSpPr>
          <p:cNvPr id="3" name="Content Placeholder 2"/>
          <p:cNvSpPr>
            <a:spLocks noGrp="1"/>
          </p:cNvSpPr>
          <p:nvPr>
            <p:ph idx="1"/>
          </p:nvPr>
        </p:nvSpPr>
        <p:spPr>
          <a:xfrm>
            <a:off x="0" y="2905124"/>
            <a:ext cx="9143999" cy="4181475"/>
          </a:xfrm>
        </p:spPr>
        <p:txBody>
          <a:bodyPr>
            <a:normAutofit fontScale="92500"/>
          </a:bodyPr>
          <a:lstStyle/>
          <a:p>
            <a:r>
              <a:rPr lang="en-US" dirty="0" smtClean="0"/>
              <a:t>Alienated?- Beethoven’s </a:t>
            </a:r>
            <a:r>
              <a:rPr lang="en-US" dirty="0" err="1" smtClean="0"/>
              <a:t>Eroica</a:t>
            </a:r>
            <a:r>
              <a:rPr lang="en-US" dirty="0" smtClean="0"/>
              <a:t> (3</a:t>
            </a:r>
            <a:r>
              <a:rPr lang="en-US" baseline="30000" dirty="0" smtClean="0"/>
              <a:t>rd</a:t>
            </a:r>
            <a:r>
              <a:rPr lang="en-US" dirty="0" smtClean="0"/>
              <a:t> Symphony)</a:t>
            </a:r>
          </a:p>
          <a:p>
            <a:r>
              <a:rPr lang="en-US" dirty="0" smtClean="0">
                <a:hlinkClick r:id="rId2"/>
              </a:rPr>
              <a:t>http://www.youtube.com/watch?v=Tqiro1kdRlw</a:t>
            </a:r>
            <a:endParaRPr lang="en-US" dirty="0"/>
          </a:p>
          <a:p>
            <a:r>
              <a:rPr lang="en-US" dirty="0" smtClean="0"/>
              <a:t>The Good -Code of Napoleon, End of Serfdom, Religious Toleration</a:t>
            </a:r>
          </a:p>
          <a:p>
            <a:r>
              <a:rPr lang="en-US" dirty="0" smtClean="0"/>
              <a:t>The Bad- Illegal assassinations (Bourbon in German state), unfair econ. Trade. Family members in charge</a:t>
            </a:r>
            <a:endParaRPr lang="en-US" dirty="0"/>
          </a:p>
          <a:p>
            <a:r>
              <a:rPr lang="en-US" dirty="0" smtClean="0"/>
              <a:t>Spain- resentment of heavy handedness- all levels of society-&gt;guerilla warfare</a:t>
            </a:r>
          </a:p>
          <a:p>
            <a:endParaRPr lang="en-US" dirty="0" smtClean="0"/>
          </a:p>
        </p:txBody>
      </p:sp>
      <p:pic>
        <p:nvPicPr>
          <p:cNvPr id="2050" name="Picture 2" descr="http://www.hawaii.edu/powerkills/WF5.GOY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81475" cy="290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Unintended Consequences-</a:t>
            </a:r>
          </a:p>
        </p:txBody>
      </p:sp>
      <p:sp>
        <p:nvSpPr>
          <p:cNvPr id="3" name="Content Placeholder 2"/>
          <p:cNvSpPr>
            <a:spLocks noGrp="1"/>
          </p:cNvSpPr>
          <p:nvPr>
            <p:ph idx="1"/>
          </p:nvPr>
        </p:nvSpPr>
        <p:spPr/>
        <p:txBody>
          <a:bodyPr/>
          <a:lstStyle/>
          <a:p>
            <a:r>
              <a:rPr lang="en-US" dirty="0" smtClean="0"/>
              <a:t>&gt;</a:t>
            </a:r>
            <a:r>
              <a:rPr lang="en-US" dirty="0"/>
              <a:t>Germany-&gt;movement towards a country (</a:t>
            </a:r>
            <a:r>
              <a:rPr lang="en-US" dirty="0" err="1"/>
              <a:t>Buschenschaften</a:t>
            </a:r>
            <a:r>
              <a:rPr lang="en-US" dirty="0"/>
              <a:t> ch.21)! Intellectuals and “enlightened military” (Russia too—see Decembrists </a:t>
            </a:r>
            <a:r>
              <a:rPr lang="en-US" dirty="0" err="1"/>
              <a:t>ch</a:t>
            </a:r>
            <a:r>
              <a:rPr lang="en-US" dirty="0"/>
              <a:t> 21) -&gt;build morale through “best practices”</a:t>
            </a:r>
          </a:p>
          <a:p>
            <a:r>
              <a:rPr lang="en-US" dirty="0"/>
              <a:t>Stoked fire of Nationalism in other countries too Ireland!!!</a:t>
            </a:r>
          </a:p>
          <a:p>
            <a:endParaRPr lang="en-US" dirty="0"/>
          </a:p>
        </p:txBody>
      </p:sp>
    </p:spTree>
    <p:extLst>
      <p:ext uri="{BB962C8B-B14F-4D97-AF65-F5344CB8AC3E}">
        <p14:creationId xmlns:p14="http://schemas.microsoft.com/office/powerpoint/2010/main" val="3838374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Heading Back</a:t>
            </a:r>
            <a:endParaRPr lang="en-US" dirty="0"/>
          </a:p>
        </p:txBody>
      </p:sp>
      <p:sp>
        <p:nvSpPr>
          <p:cNvPr id="3" name="Content Placeholder 2"/>
          <p:cNvSpPr>
            <a:spLocks noGrp="1"/>
          </p:cNvSpPr>
          <p:nvPr>
            <p:ph idx="1"/>
          </p:nvPr>
        </p:nvSpPr>
        <p:spPr/>
        <p:txBody>
          <a:bodyPr/>
          <a:lstStyle/>
          <a:p>
            <a:r>
              <a:rPr lang="en-US" dirty="0" smtClean="0"/>
              <a:t>100 days</a:t>
            </a:r>
          </a:p>
          <a:p>
            <a:r>
              <a:rPr lang="en-US" dirty="0" smtClean="0"/>
              <a:t>Escapes Elba</a:t>
            </a:r>
          </a:p>
          <a:p>
            <a:r>
              <a:rPr lang="en-US" dirty="0" smtClean="0"/>
              <a:t>Louis XVIII ousted- promised peace</a:t>
            </a:r>
          </a:p>
          <a:p>
            <a:r>
              <a:rPr lang="en-US" dirty="0" smtClean="0"/>
              <a:t>Coalition- none of it</a:t>
            </a:r>
          </a:p>
          <a:p>
            <a:pPr lvl="1"/>
            <a:r>
              <a:rPr lang="en-US" dirty="0" smtClean="0"/>
              <a:t>Battle of Waterloo</a:t>
            </a:r>
          </a:p>
          <a:p>
            <a:pPr lvl="1"/>
            <a:r>
              <a:rPr lang="en-US" dirty="0" smtClean="0"/>
              <a:t>Welling and Prussian Marshall </a:t>
            </a:r>
            <a:r>
              <a:rPr lang="en-US" dirty="0" err="1" smtClean="0"/>
              <a:t>Blucer</a:t>
            </a:r>
            <a:r>
              <a:rPr lang="en-US" dirty="0" smtClean="0"/>
              <a:t> win 1815</a:t>
            </a:r>
          </a:p>
          <a:p>
            <a:r>
              <a:rPr lang="en-US" dirty="0" smtClean="0"/>
              <a:t>St. Helena</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The Beginning of the End</a:t>
            </a:r>
            <a:endParaRPr lang="en-US" dirty="0"/>
          </a:p>
        </p:txBody>
      </p:sp>
      <p:sp>
        <p:nvSpPr>
          <p:cNvPr id="3" name="Content Placeholder 2"/>
          <p:cNvSpPr>
            <a:spLocks noGrp="1"/>
          </p:cNvSpPr>
          <p:nvPr>
            <p:ph idx="1"/>
          </p:nvPr>
        </p:nvSpPr>
        <p:spPr>
          <a:xfrm>
            <a:off x="457200" y="1600200"/>
            <a:ext cx="8458200" cy="5257800"/>
          </a:xfrm>
        </p:spPr>
        <p:txBody>
          <a:bodyPr>
            <a:normAutofit fontScale="85000" lnSpcReduction="20000"/>
          </a:bodyPr>
          <a:lstStyle/>
          <a:p>
            <a:r>
              <a:rPr lang="en-US" dirty="0" smtClean="0"/>
              <a:t>Peninsular Campaign</a:t>
            </a:r>
          </a:p>
          <a:p>
            <a:pPr lvl="1"/>
            <a:r>
              <a:rPr lang="en-US" dirty="0" smtClean="0"/>
              <a:t>Sapping troops- guerilla warfare- general discontent by all factions population</a:t>
            </a:r>
          </a:p>
          <a:p>
            <a:pPr lvl="1"/>
            <a:r>
              <a:rPr lang="en-US" dirty="0" smtClean="0"/>
              <a:t>Wellington and Brits stand up- </a:t>
            </a:r>
          </a:p>
          <a:p>
            <a:r>
              <a:rPr lang="en-US" dirty="0" smtClean="0"/>
              <a:t>Continental System fails</a:t>
            </a:r>
          </a:p>
          <a:p>
            <a:pPr lvl="1"/>
            <a:r>
              <a:rPr lang="en-US" dirty="0" smtClean="0"/>
              <a:t>Smuggling, Latin American, East Med. Opportunities</a:t>
            </a:r>
          </a:p>
          <a:p>
            <a:r>
              <a:rPr lang="en-US" dirty="0" smtClean="0"/>
              <a:t>1810 Russia withdraws</a:t>
            </a:r>
          </a:p>
          <a:p>
            <a:pPr lvl="1"/>
            <a:r>
              <a:rPr lang="en-US" dirty="0" smtClean="0"/>
              <a:t>1 Million v. 160k</a:t>
            </a:r>
          </a:p>
          <a:p>
            <a:pPr lvl="1"/>
            <a:r>
              <a:rPr lang="en-US" dirty="0" smtClean="0"/>
              <a:t>Battle of Borodino Napoleon loss</a:t>
            </a:r>
          </a:p>
          <a:p>
            <a:pPr lvl="1"/>
            <a:r>
              <a:rPr lang="en-US" dirty="0" smtClean="0"/>
              <a:t>1812 Napoleon moves west---900k+ lost</a:t>
            </a:r>
          </a:p>
          <a:p>
            <a:r>
              <a:rPr lang="en-US" dirty="0" smtClean="0"/>
              <a:t>1813-Russia/Prussia/Austria/Britain</a:t>
            </a:r>
          </a:p>
          <a:p>
            <a:pPr lvl="1"/>
            <a:r>
              <a:rPr lang="en-US" dirty="0" smtClean="0"/>
              <a:t>Battle of Leipzig (Battle of Nations) Napoleon loses</a:t>
            </a:r>
          </a:p>
          <a:p>
            <a:r>
              <a:rPr lang="en-US" dirty="0" smtClean="0"/>
              <a:t>Napoleon abdicates sent to Elba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France at War</a:t>
            </a:r>
            <a:endParaRPr lang="en-US" dirty="0"/>
          </a:p>
        </p:txBody>
      </p:sp>
      <p:sp>
        <p:nvSpPr>
          <p:cNvPr id="3" name="Content Placeholder 2"/>
          <p:cNvSpPr>
            <a:spLocks noGrp="1"/>
          </p:cNvSpPr>
          <p:nvPr>
            <p:ph idx="1"/>
          </p:nvPr>
        </p:nvSpPr>
        <p:spPr/>
        <p:txBody>
          <a:bodyPr/>
          <a:lstStyle/>
          <a:p>
            <a:r>
              <a:rPr lang="en-US" dirty="0" smtClean="0"/>
              <a:t>1792- Austria/Prussia</a:t>
            </a:r>
          </a:p>
          <a:p>
            <a:pPr lvl="1"/>
            <a:r>
              <a:rPr lang="en-US" dirty="0" smtClean="0"/>
              <a:t>Battle of </a:t>
            </a:r>
            <a:r>
              <a:rPr lang="en-US" dirty="0" err="1" smtClean="0"/>
              <a:t>Valmy</a:t>
            </a:r>
            <a:endParaRPr lang="en-US" dirty="0" smtClean="0"/>
          </a:p>
          <a:p>
            <a:pPr lvl="1"/>
            <a:r>
              <a:rPr lang="en-US" dirty="0" smtClean="0"/>
              <a:t>Savoy and Nice annexed</a:t>
            </a:r>
          </a:p>
          <a:p>
            <a:r>
              <a:rPr lang="en-US" dirty="0" smtClean="0"/>
              <a:t>British stopped in Toulon</a:t>
            </a:r>
            <a:endParaRPr lang="en-US" dirty="0"/>
          </a:p>
          <a:p>
            <a:r>
              <a:rPr lang="en-US" dirty="0" smtClean="0"/>
              <a:t>Revolution saved- </a:t>
            </a:r>
            <a:r>
              <a:rPr lang="en-US" dirty="0" err="1" smtClean="0"/>
              <a:t>Thermidorian</a:t>
            </a:r>
            <a:r>
              <a:rPr lang="en-US" dirty="0" smtClean="0"/>
              <a:t> Reaction-Directory come to power</a:t>
            </a:r>
          </a:p>
          <a:p>
            <a:r>
              <a:rPr lang="en-US" dirty="0" smtClean="0"/>
              <a:t>Directory period- war continues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i="1" dirty="0"/>
              <a:t>My true glory is not to have won forty battles...Waterloo will erase </a:t>
            </a:r>
            <a:r>
              <a:rPr lang="en-US" sz="2700" i="1" dirty="0" smtClean="0"/>
              <a:t>the </a:t>
            </a:r>
            <a:r>
              <a:rPr lang="en-US" sz="2700" i="1" dirty="0"/>
              <a:t>memory of so many victories...But what nothing will destroy, what will forever is my Civil </a:t>
            </a:r>
            <a:r>
              <a:rPr lang="en-US" sz="2700" i="1" dirty="0" smtClean="0"/>
              <a:t>Code</a:t>
            </a:r>
            <a:r>
              <a:rPr lang="en-US" dirty="0"/>
              <a:t/>
            </a:r>
            <a:br>
              <a:rPr lang="en-US" dirty="0"/>
            </a:br>
            <a:r>
              <a:rPr lang="en-US" dirty="0"/>
              <a:t>Napoleon </a:t>
            </a:r>
            <a:r>
              <a:rPr lang="en-US" dirty="0" smtClean="0"/>
              <a:t>at Home</a:t>
            </a:r>
            <a:endParaRPr lang="en-US" dirty="0"/>
          </a:p>
        </p:txBody>
      </p:sp>
      <p:sp>
        <p:nvSpPr>
          <p:cNvPr id="3" name="Content Placeholder 2"/>
          <p:cNvSpPr>
            <a:spLocks noGrp="1"/>
          </p:cNvSpPr>
          <p:nvPr>
            <p:ph idx="1"/>
          </p:nvPr>
        </p:nvSpPr>
        <p:spPr>
          <a:xfrm>
            <a:off x="609600" y="2057400"/>
            <a:ext cx="8077200" cy="4068763"/>
          </a:xfrm>
        </p:spPr>
        <p:txBody>
          <a:bodyPr>
            <a:normAutofit fontScale="25000" lnSpcReduction="20000"/>
          </a:bodyPr>
          <a:lstStyle/>
          <a:p>
            <a:r>
              <a:rPr lang="en-US" sz="9600" b="1" i="1" dirty="0"/>
              <a:t>What is a throne? — a bit of wood gilded and covered in velvet. I am the </a:t>
            </a:r>
            <a:r>
              <a:rPr lang="en-US" sz="9600" b="1" i="1" dirty="0" smtClean="0"/>
              <a:t>state</a:t>
            </a:r>
          </a:p>
          <a:p>
            <a:r>
              <a:rPr lang="en-US" sz="9600" b="1" i="1" dirty="0" smtClean="0"/>
              <a:t>As per Napoleon- “loves </a:t>
            </a:r>
            <a:r>
              <a:rPr lang="en-US" sz="9600" b="1" i="1" dirty="0"/>
              <a:t>power as a musician loves his </a:t>
            </a:r>
            <a:r>
              <a:rPr lang="en-US" sz="9600" b="1" i="1" dirty="0" smtClean="0"/>
              <a:t>violin”</a:t>
            </a:r>
            <a:endParaRPr lang="en-US" sz="9600" b="1" i="1" dirty="0"/>
          </a:p>
          <a:p>
            <a:pPr marL="0" indent="0">
              <a:buNone/>
            </a:pPr>
            <a:endParaRPr lang="en-US" b="1" dirty="0"/>
          </a:p>
          <a:p>
            <a:r>
              <a:rPr lang="en-US" sz="7200" dirty="0" smtClean="0"/>
              <a:t>Attacked threats—Jacobins and Conservatives</a:t>
            </a:r>
          </a:p>
          <a:p>
            <a:pPr lvl="1"/>
            <a:r>
              <a:rPr lang="en-US" sz="7200" dirty="0" smtClean="0"/>
              <a:t>Secret Police, Assassinations, Censorship, </a:t>
            </a:r>
            <a:r>
              <a:rPr lang="en-US" sz="7200" dirty="0"/>
              <a:t>(</a:t>
            </a:r>
            <a:r>
              <a:rPr lang="en-US" sz="7200" dirty="0" err="1"/>
              <a:t>eg</a:t>
            </a:r>
            <a:r>
              <a:rPr lang="en-US" sz="7200" dirty="0"/>
              <a:t>. </a:t>
            </a:r>
            <a:r>
              <a:rPr lang="en-US" sz="7200" dirty="0" err="1"/>
              <a:t>Germanine</a:t>
            </a:r>
            <a:r>
              <a:rPr lang="en-US" sz="7200" dirty="0"/>
              <a:t> de Stael)</a:t>
            </a:r>
          </a:p>
          <a:p>
            <a:pPr lvl="1"/>
            <a:endParaRPr lang="en-US" sz="7200" dirty="0" smtClean="0"/>
          </a:p>
          <a:p>
            <a:r>
              <a:rPr lang="en-US" sz="7200" dirty="0" smtClean="0"/>
              <a:t>Stabilized the money supply- Bank of France, infrastructure improvement</a:t>
            </a:r>
          </a:p>
          <a:p>
            <a:pPr lvl="1"/>
            <a:r>
              <a:rPr lang="en-US" sz="7200" dirty="0" smtClean="0"/>
              <a:t>Price Ceilings Food</a:t>
            </a:r>
          </a:p>
          <a:p>
            <a:pPr lvl="1"/>
            <a:r>
              <a:rPr lang="en-US" sz="7200" dirty="0" smtClean="0"/>
              <a:t>Strikes </a:t>
            </a:r>
            <a:r>
              <a:rPr lang="en-US" sz="7200" dirty="0"/>
              <a:t>still illegal- Worker’s limited power</a:t>
            </a:r>
          </a:p>
          <a:p>
            <a:endParaRPr lang="en-US" sz="7200" dirty="0" smtClean="0"/>
          </a:p>
          <a:p>
            <a:r>
              <a:rPr lang="en-US" sz="7200" dirty="0" smtClean="0"/>
              <a:t>Code Napoleon-</a:t>
            </a:r>
            <a:r>
              <a:rPr lang="en-US" sz="7200" dirty="0"/>
              <a:t>ON the Civil Code</a:t>
            </a:r>
          </a:p>
          <a:p>
            <a:endParaRPr lang="en-US" sz="7200" dirty="0" smtClean="0"/>
          </a:p>
          <a:p>
            <a:r>
              <a:rPr lang="en-US" sz="7200" dirty="0" smtClean="0"/>
              <a:t>Merit System- prefects</a:t>
            </a:r>
          </a:p>
          <a:p>
            <a:pPr marL="0" indent="0">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i="1" dirty="0"/>
              <a:t>All religions have been made by men</a:t>
            </a:r>
            <a:r>
              <a:rPr lang="en-US" dirty="0"/>
              <a:t>.</a:t>
            </a:r>
            <a:r>
              <a:rPr lang="en-US" sz="9600" dirty="0"/>
              <a:t> </a:t>
            </a:r>
            <a:r>
              <a:rPr lang="en-US" dirty="0" smtClean="0"/>
              <a:t/>
            </a:r>
            <a:br>
              <a:rPr lang="en-US" dirty="0" smtClean="0"/>
            </a:br>
            <a:r>
              <a:rPr lang="en-US" dirty="0" smtClean="0"/>
              <a:t>Concordat </a:t>
            </a:r>
            <a:r>
              <a:rPr lang="en-US" dirty="0"/>
              <a:t>with Church- </a:t>
            </a:r>
          </a:p>
        </p:txBody>
      </p:sp>
      <p:sp>
        <p:nvSpPr>
          <p:cNvPr id="3" name="Content Placeholder 2"/>
          <p:cNvSpPr>
            <a:spLocks noGrp="1"/>
          </p:cNvSpPr>
          <p:nvPr>
            <p:ph idx="1"/>
          </p:nvPr>
        </p:nvSpPr>
        <p:spPr>
          <a:xfrm>
            <a:off x="457200" y="2057400"/>
            <a:ext cx="8229600" cy="4525963"/>
          </a:xfrm>
        </p:spPr>
        <p:txBody>
          <a:bodyPr>
            <a:normAutofit/>
          </a:bodyPr>
          <a:lstStyle/>
          <a:p>
            <a:r>
              <a:rPr lang="en-US" i="1" dirty="0"/>
              <a:t>I do not see in religion the mystery of the incarnation so much as the mystery of the social order. It introduces into the thought of heaven an idea of equalization, which saves the rich from being massacred by the poor.</a:t>
            </a:r>
          </a:p>
          <a:p>
            <a:r>
              <a:rPr lang="en-US" dirty="0" smtClean="0"/>
              <a:t>A </a:t>
            </a:r>
            <a:r>
              <a:rPr lang="en-US" dirty="0"/>
              <a:t>deist at most, most likely an </a:t>
            </a:r>
            <a:r>
              <a:rPr lang="en-US" dirty="0" smtClean="0"/>
              <a:t>atheist</a:t>
            </a:r>
            <a:endParaRPr lang="en-US" dirty="0"/>
          </a:p>
          <a:p>
            <a:pPr lvl="1"/>
            <a:r>
              <a:rPr lang="en-US" i="1" dirty="0"/>
              <a:t>Men who do not believe in God--one does not govern the, one shoots them</a:t>
            </a:r>
            <a:r>
              <a:rPr lang="en-US" i="1" dirty="0" smtClean="0"/>
              <a:t>.</a:t>
            </a:r>
            <a:endParaRPr lang="en-US" i="1" dirty="0"/>
          </a:p>
        </p:txBody>
      </p:sp>
    </p:spTree>
    <p:extLst>
      <p:ext uri="{BB962C8B-B14F-4D97-AF65-F5344CB8AC3E}">
        <p14:creationId xmlns:p14="http://schemas.microsoft.com/office/powerpoint/2010/main" val="19889889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fontScale="90000"/>
          </a:bodyPr>
          <a:lstStyle/>
          <a:p>
            <a:r>
              <a:rPr lang="en-US" dirty="0" smtClean="0"/>
              <a:t>Education</a:t>
            </a:r>
            <a:endParaRPr lang="en-US" dirty="0"/>
          </a:p>
        </p:txBody>
      </p:sp>
      <p:sp>
        <p:nvSpPr>
          <p:cNvPr id="3" name="Content Placeholder 2"/>
          <p:cNvSpPr>
            <a:spLocks noGrp="1"/>
          </p:cNvSpPr>
          <p:nvPr>
            <p:ph idx="1"/>
          </p:nvPr>
        </p:nvSpPr>
        <p:spPr>
          <a:xfrm>
            <a:off x="381000" y="762000"/>
            <a:ext cx="8534400" cy="6096000"/>
          </a:xfrm>
        </p:spPr>
        <p:txBody>
          <a:bodyPr>
            <a:normAutofit fontScale="70000" lnSpcReduction="20000"/>
          </a:bodyPr>
          <a:lstStyle/>
          <a:p>
            <a:r>
              <a:rPr lang="en-US" dirty="0"/>
              <a:t>Promoted Education, </a:t>
            </a:r>
          </a:p>
          <a:p>
            <a:pPr lvl="1"/>
            <a:r>
              <a:rPr lang="en-US" dirty="0" smtClean="0"/>
              <a:t>Celibate Teachers?</a:t>
            </a:r>
          </a:p>
          <a:p>
            <a:pPr lvl="1"/>
            <a:r>
              <a:rPr lang="en-US" dirty="0" smtClean="0"/>
              <a:t>Secular</a:t>
            </a:r>
          </a:p>
          <a:p>
            <a:pPr lvl="1"/>
            <a:r>
              <a:rPr lang="en-US" dirty="0" smtClean="0"/>
              <a:t>used </a:t>
            </a:r>
            <a:r>
              <a:rPr lang="en-US" dirty="0"/>
              <a:t>for Propaganda purposes </a:t>
            </a:r>
            <a:r>
              <a:rPr lang="en-US" dirty="0" smtClean="0"/>
              <a:t>too</a:t>
            </a:r>
          </a:p>
          <a:p>
            <a:r>
              <a:rPr lang="en-US" dirty="0"/>
              <a:t>School lessons in Napoleonic France </a:t>
            </a:r>
            <a:br>
              <a:rPr lang="en-US" dirty="0"/>
            </a:br>
            <a:r>
              <a:rPr lang="en-US" dirty="0"/>
              <a:t/>
            </a:r>
            <a:br>
              <a:rPr lang="en-US" dirty="0"/>
            </a:br>
            <a:r>
              <a:rPr lang="en-US" i="1" dirty="0"/>
              <a:t>What are the duties of Christians with </a:t>
            </a:r>
            <a:r>
              <a:rPr lang="en-US" i="1" dirty="0" smtClean="0"/>
              <a:t>respect to </a:t>
            </a:r>
            <a:r>
              <a:rPr lang="en-US" i="1" dirty="0"/>
              <a:t>the princes who govern them, and what </a:t>
            </a:r>
            <a:r>
              <a:rPr lang="en-US" i="1" dirty="0" smtClean="0"/>
              <a:t>in particular </a:t>
            </a:r>
            <a:r>
              <a:rPr lang="en-US" i="1" dirty="0"/>
              <a:t>are our duties toward Napoleon I, our Emperor?</a:t>
            </a:r>
          </a:p>
          <a:p>
            <a:r>
              <a:rPr lang="en-US" i="1" dirty="0"/>
              <a:t>A. Christians owe to the princes who govern them, and we owe in particular to Napoleon, our emperor, love, respect, obedience, fidelity, military service:...we also owe him prayers for his safety</a:t>
            </a:r>
          </a:p>
          <a:p>
            <a:r>
              <a:rPr lang="en-US" i="1" dirty="0"/>
              <a:t>Q. Why are we bound to all these duties towards our Emperor</a:t>
            </a:r>
          </a:p>
          <a:p>
            <a:r>
              <a:rPr lang="en-US" i="1" dirty="0"/>
              <a:t>A. first of all, because God, who creates emperors, and distributes them according to his will, in loading our Emperor with gifts, both in peace and war, has established him as our </a:t>
            </a:r>
            <a:r>
              <a:rPr lang="en-US" i="1" dirty="0" smtClean="0"/>
              <a:t>sovereign</a:t>
            </a:r>
            <a:r>
              <a:rPr lang="en-US" i="1" dirty="0"/>
              <a:t>...to </a:t>
            </a:r>
            <a:r>
              <a:rPr lang="en-US" i="1" dirty="0" smtClean="0"/>
              <a:t>honor </a:t>
            </a:r>
            <a:r>
              <a:rPr lang="en-US" i="1" dirty="0"/>
              <a:t>and to serve our </a:t>
            </a:r>
            <a:r>
              <a:rPr lang="en-US" i="1" dirty="0" smtClean="0"/>
              <a:t>Emperor </a:t>
            </a:r>
            <a:r>
              <a:rPr lang="en-US" i="1" dirty="0"/>
              <a:t>is then to honor and to serve god himself.</a:t>
            </a:r>
          </a:p>
          <a:p>
            <a:pPr lvl="1"/>
            <a:endParaRPr lang="en-US" dirty="0"/>
          </a:p>
        </p:txBody>
      </p:sp>
    </p:spTree>
    <p:extLst>
      <p:ext uri="{BB962C8B-B14F-4D97-AF65-F5344CB8AC3E}">
        <p14:creationId xmlns:p14="http://schemas.microsoft.com/office/powerpoint/2010/main" val="18655916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Fathers/Husbands increased power</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ON Marriage</a:t>
            </a:r>
            <a:br>
              <a:rPr lang="en-US" dirty="0"/>
            </a:br>
            <a:r>
              <a:rPr lang="en-US" i="1" dirty="0"/>
              <a:t>the husband must possess the absolute power and right to say to his wife: Madam, you shall not go out, you shall not go to the theater, you shall not </a:t>
            </a:r>
            <a:r>
              <a:rPr lang="en-US" i="1" dirty="0" smtClean="0"/>
              <a:t>receive </a:t>
            </a:r>
            <a:r>
              <a:rPr lang="en-US" i="1" dirty="0"/>
              <a:t>such and such a person, for </a:t>
            </a:r>
            <a:r>
              <a:rPr lang="en-US" i="1" dirty="0" smtClean="0"/>
              <a:t>the </a:t>
            </a:r>
            <a:r>
              <a:rPr lang="en-US" i="1" dirty="0"/>
              <a:t>children </a:t>
            </a:r>
            <a:r>
              <a:rPr lang="en-US" i="1" dirty="0" smtClean="0"/>
              <a:t>you </a:t>
            </a:r>
            <a:r>
              <a:rPr lang="en-US" i="1" dirty="0"/>
              <a:t>shall bear shall be mine</a:t>
            </a:r>
            <a:br>
              <a:rPr lang="en-US" i="1" dirty="0"/>
            </a:br>
            <a:r>
              <a:rPr lang="en-US" i="1" dirty="0"/>
              <a:t>..for girls ...marriage is their whole destination</a:t>
            </a:r>
            <a:br>
              <a:rPr lang="en-US" i="1" dirty="0"/>
            </a:br>
            <a:endParaRPr lang="en-US" i="1" dirty="0"/>
          </a:p>
        </p:txBody>
      </p:sp>
    </p:spTree>
    <p:extLst>
      <p:ext uri="{BB962C8B-B14F-4D97-AF65-F5344CB8AC3E}">
        <p14:creationId xmlns:p14="http://schemas.microsoft.com/office/powerpoint/2010/main" val="37002181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Aftermath</a:t>
            </a:r>
            <a:br>
              <a:rPr lang="en-US" dirty="0" smtClean="0"/>
            </a:br>
            <a:endParaRPr lang="en-US" dirty="0"/>
          </a:p>
        </p:txBody>
      </p:sp>
      <p:sp>
        <p:nvSpPr>
          <p:cNvPr id="3" name="Content Placeholder 2"/>
          <p:cNvSpPr>
            <a:spLocks noGrp="1"/>
          </p:cNvSpPr>
          <p:nvPr>
            <p:ph idx="1"/>
          </p:nvPr>
        </p:nvSpPr>
        <p:spPr/>
        <p:txBody>
          <a:bodyPr/>
          <a:lstStyle/>
          <a:p>
            <a:r>
              <a:rPr lang="en-US" dirty="0" smtClean="0"/>
              <a:t>Talleyrand</a:t>
            </a:r>
          </a:p>
          <a:p>
            <a:r>
              <a:rPr lang="en-US" dirty="0" err="1" smtClean="0"/>
              <a:t>Castlereagh</a:t>
            </a:r>
            <a:endParaRPr lang="en-US" dirty="0" smtClean="0"/>
          </a:p>
          <a:p>
            <a:r>
              <a:rPr lang="en-US" dirty="0" smtClean="0"/>
              <a:t>Metternich</a:t>
            </a:r>
          </a:p>
          <a:p>
            <a:r>
              <a:rPr lang="en-US" dirty="0" smtClean="0"/>
              <a:t>Tsar</a:t>
            </a:r>
          </a:p>
          <a:p>
            <a:r>
              <a:rPr lang="en-US" dirty="0" smtClean="0"/>
              <a:t>Congress of Vienna -&gt;Quadruple Alliance- Concert of Europe</a:t>
            </a:r>
          </a:p>
          <a:p>
            <a:pPr lvl="1"/>
            <a:r>
              <a:rPr lang="en-US" dirty="0" smtClean="0"/>
              <a:t>Collective Security</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Conservatism</a:t>
            </a:r>
            <a:endParaRPr lang="en-US" dirty="0"/>
          </a:p>
        </p:txBody>
      </p:sp>
      <p:sp>
        <p:nvSpPr>
          <p:cNvPr id="3" name="Content Placeholder 2"/>
          <p:cNvSpPr>
            <a:spLocks noGrp="1"/>
          </p:cNvSpPr>
          <p:nvPr>
            <p:ph idx="1"/>
          </p:nvPr>
        </p:nvSpPr>
        <p:spPr/>
        <p:txBody>
          <a:bodyPr/>
          <a:lstStyle/>
          <a:p>
            <a:r>
              <a:rPr lang="en-US" dirty="0" smtClean="0"/>
              <a:t>Restoration-&gt;Bourbon-&gt; Louis xviii</a:t>
            </a:r>
          </a:p>
          <a:p>
            <a:r>
              <a:rPr lang="en-US" dirty="0" smtClean="0"/>
              <a:t>Austrian Netherlands-absorbed Netherlands (by 1830-&gt;Belgium)</a:t>
            </a:r>
          </a:p>
          <a:p>
            <a:r>
              <a:rPr lang="en-US" dirty="0" smtClean="0"/>
              <a:t>HRE out-&gt;German States</a:t>
            </a:r>
          </a:p>
          <a:p>
            <a:r>
              <a:rPr lang="en-US" dirty="0" smtClean="0"/>
              <a:t>Austria- gains back North Italy</a:t>
            </a:r>
          </a:p>
          <a:p>
            <a:r>
              <a:rPr lang="en-US" dirty="0" smtClean="0"/>
              <a:t>Prussia Expanded</a:t>
            </a:r>
          </a:p>
          <a:p>
            <a:r>
              <a:rPr lang="en-US" dirty="0" smtClean="0"/>
              <a:t>Russia dominates Grand Duchy Poland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Reform to Reactionary?</a:t>
            </a:r>
            <a:endParaRPr lang="en-US" dirty="0"/>
          </a:p>
        </p:txBody>
      </p:sp>
      <p:sp>
        <p:nvSpPr>
          <p:cNvPr id="3" name="Content Placeholder 2"/>
          <p:cNvSpPr>
            <a:spLocks noGrp="1"/>
          </p:cNvSpPr>
          <p:nvPr>
            <p:ph idx="1"/>
          </p:nvPr>
        </p:nvSpPr>
        <p:spPr/>
        <p:txBody>
          <a:bodyPr/>
          <a:lstStyle/>
          <a:p>
            <a:r>
              <a:rPr lang="en-US" dirty="0" smtClean="0"/>
              <a:t>Pitt</a:t>
            </a:r>
          </a:p>
          <a:p>
            <a:pPr lvl="1"/>
            <a:r>
              <a:rPr lang="en-US" dirty="0" smtClean="0"/>
              <a:t>Reformer- early 1790s Suppresses</a:t>
            </a:r>
          </a:p>
          <a:p>
            <a:r>
              <a:rPr lang="en-US" dirty="0" smtClean="0"/>
              <a:t>Joseph II Ref-&gt;Leopold II reverses-&gt; Francis II- counterrevolution</a:t>
            </a:r>
          </a:p>
          <a:p>
            <a:r>
              <a:rPr lang="en-US" dirty="0" smtClean="0"/>
              <a:t>Frederick William II- church and aristocracy to the rescue</a:t>
            </a:r>
          </a:p>
          <a:p>
            <a:r>
              <a:rPr lang="en-US" dirty="0" smtClean="0"/>
              <a:t>Catherine- burns </a:t>
            </a:r>
            <a:r>
              <a:rPr lang="en-US" dirty="0" err="1" smtClean="0"/>
              <a:t>voltaire’s</a:t>
            </a:r>
            <a:r>
              <a:rPr lang="en-US" dirty="0" smtClean="0"/>
              <a:t> works- exiles reformers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OK I see why Austria/Prussia- but why the others?</a:t>
            </a:r>
            <a:endParaRPr lang="en-US" dirty="0"/>
          </a:p>
        </p:txBody>
      </p:sp>
      <p:sp>
        <p:nvSpPr>
          <p:cNvPr id="3" name="Content Placeholder 2"/>
          <p:cNvSpPr>
            <a:spLocks noGrp="1"/>
          </p:cNvSpPr>
          <p:nvPr>
            <p:ph idx="1"/>
          </p:nvPr>
        </p:nvSpPr>
        <p:spPr/>
        <p:txBody>
          <a:bodyPr/>
          <a:lstStyle/>
          <a:p>
            <a:r>
              <a:rPr lang="en-US" dirty="0" smtClean="0"/>
              <a:t>1792-France invades Austrian Netherlands (Belgium)</a:t>
            </a:r>
          </a:p>
          <a:p>
            <a:r>
              <a:rPr lang="en-US" dirty="0" smtClean="0"/>
              <a:t>National Convention-&gt; ideological movement- free others!</a:t>
            </a:r>
          </a:p>
          <a:p>
            <a:r>
              <a:rPr lang="en-US" dirty="0" smtClean="0"/>
              <a:t>Violate Britain/Holland Treaty when declare Dutch river open to all</a:t>
            </a:r>
          </a:p>
          <a:p>
            <a:r>
              <a:rPr lang="en-US" dirty="0" smtClean="0"/>
              <a:t>1793 FIRST COALITION—Austria/</a:t>
            </a:r>
            <a:r>
              <a:rPr lang="en-US" dirty="0" err="1" smtClean="0"/>
              <a:t>prussia</a:t>
            </a:r>
            <a:r>
              <a:rPr lang="en-US" dirty="0" smtClean="0"/>
              <a:t>/</a:t>
            </a:r>
            <a:r>
              <a:rPr lang="en-US" dirty="0" err="1" smtClean="0"/>
              <a:t>gb</a:t>
            </a:r>
            <a:r>
              <a:rPr lang="en-US" dirty="0" smtClean="0"/>
              <a:t>/</a:t>
            </a:r>
            <a:r>
              <a:rPr lang="en-US" dirty="0" err="1" smtClean="0"/>
              <a:t>holland</a:t>
            </a:r>
            <a:r>
              <a:rPr lang="en-US" dirty="0" smtClean="0"/>
              <a:t>/</a:t>
            </a:r>
            <a:r>
              <a:rPr lang="en-US" dirty="0" err="1" smtClean="0"/>
              <a:t>spain</a:t>
            </a:r>
            <a:r>
              <a:rPr lang="en-US" dirty="0" smtClean="0"/>
              <a:t>/</a:t>
            </a:r>
            <a:r>
              <a:rPr lang="en-US" dirty="0" err="1" smtClean="0"/>
              <a:t>sardinia</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Napoleon and Toulon</a:t>
            </a:r>
            <a:endParaRPr lang="en-US" dirty="0"/>
          </a:p>
        </p:txBody>
      </p:sp>
      <p:sp>
        <p:nvSpPr>
          <p:cNvPr id="3" name="Content Placeholder 2"/>
          <p:cNvSpPr>
            <a:spLocks noGrp="1"/>
          </p:cNvSpPr>
          <p:nvPr>
            <p:ph idx="1"/>
          </p:nvPr>
        </p:nvSpPr>
        <p:spPr/>
        <p:txBody>
          <a:bodyPr>
            <a:normAutofit lnSpcReduction="10000"/>
          </a:bodyPr>
          <a:lstStyle/>
          <a:p>
            <a:r>
              <a:rPr lang="en-US" dirty="0" smtClean="0"/>
              <a:t>1793- Napoleon ousts GB from Toulon</a:t>
            </a:r>
          </a:p>
          <a:p>
            <a:pPr lvl="1"/>
            <a:r>
              <a:rPr lang="en-US" dirty="0" smtClean="0"/>
              <a:t>Brigadier General</a:t>
            </a:r>
          </a:p>
          <a:p>
            <a:r>
              <a:rPr lang="en-US" dirty="0" smtClean="0"/>
              <a:t>NEXT-&gt;Enter Italy- Austrian possession- </a:t>
            </a:r>
          </a:p>
          <a:p>
            <a:r>
              <a:rPr lang="en-US" dirty="0" smtClean="0"/>
              <a:t>By 1797 Austria out—Treaty of Campo </a:t>
            </a:r>
            <a:r>
              <a:rPr lang="en-US" dirty="0" err="1" smtClean="0"/>
              <a:t>Fiormio</a:t>
            </a:r>
            <a:endParaRPr lang="en-US" dirty="0" smtClean="0"/>
          </a:p>
          <a:p>
            <a:pPr lvl="1"/>
            <a:r>
              <a:rPr lang="en-US" dirty="0" smtClean="0"/>
              <a:t>Napoleon=Hero</a:t>
            </a:r>
          </a:p>
          <a:p>
            <a:pPr lvl="1"/>
            <a:r>
              <a:rPr lang="en-US" dirty="0" smtClean="0"/>
              <a:t>Control Italy and Switzerland</a:t>
            </a:r>
          </a:p>
          <a:p>
            <a:r>
              <a:rPr lang="en-US" dirty="0" smtClean="0"/>
              <a:t>Prussia out of War too</a:t>
            </a:r>
          </a:p>
          <a:p>
            <a:r>
              <a:rPr lang="en-US" dirty="0" smtClean="0"/>
              <a:t>Napoleon to Egypt—Ottoman possession to harm GB</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a:t>
            </a:r>
            <a:endParaRPr lang="en-US" dirty="0"/>
          </a:p>
        </p:txBody>
      </p:sp>
      <p:sp>
        <p:nvSpPr>
          <p:cNvPr id="3" name="Content Placeholder 2"/>
          <p:cNvSpPr>
            <a:spLocks noGrp="1"/>
          </p:cNvSpPr>
          <p:nvPr>
            <p:ph idx="1"/>
          </p:nvPr>
        </p:nvSpPr>
        <p:spPr/>
        <p:txBody>
          <a:bodyPr/>
          <a:lstStyle/>
          <a:p>
            <a:r>
              <a:rPr lang="en-US" dirty="0" smtClean="0"/>
              <a:t>GB already possesses </a:t>
            </a:r>
            <a:r>
              <a:rPr lang="en-US" dirty="0" err="1" smtClean="0"/>
              <a:t>Gibralter</a:t>
            </a:r>
            <a:r>
              <a:rPr lang="en-US" dirty="0" smtClean="0"/>
              <a:t> (1713)- major trade w/India-strongest Navy</a:t>
            </a:r>
          </a:p>
          <a:p>
            <a:pPr lvl="1"/>
            <a:r>
              <a:rPr lang="en-US" dirty="0" smtClean="0"/>
              <a:t>Strong relations w/Portugal</a:t>
            </a:r>
          </a:p>
          <a:p>
            <a:r>
              <a:rPr lang="en-US" dirty="0" smtClean="0"/>
              <a:t>Nelson- defeated France-</a:t>
            </a:r>
          </a:p>
          <a:p>
            <a:r>
              <a:rPr lang="en-US" dirty="0" smtClean="0"/>
              <a:t>Russia nervous enters the Fray</a:t>
            </a:r>
          </a:p>
          <a:p>
            <a:r>
              <a:rPr lang="en-US" dirty="0" smtClean="0"/>
              <a:t>Second Coalition forms- Russia/Austria/British/Ottomans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i="1" dirty="0"/>
              <a:t>Death is nothing, but to live </a:t>
            </a:r>
            <a:r>
              <a:rPr lang="en-US" sz="2700" i="1" dirty="0" smtClean="0"/>
              <a:t/>
            </a:r>
            <a:br>
              <a:rPr lang="en-US" sz="2700" i="1" dirty="0" smtClean="0"/>
            </a:br>
            <a:r>
              <a:rPr lang="en-US" sz="2700" i="1" dirty="0" smtClean="0"/>
              <a:t>defeated </a:t>
            </a:r>
            <a:r>
              <a:rPr lang="en-US" sz="2700" i="1" dirty="0"/>
              <a:t>and inglorious is to die daily</a:t>
            </a:r>
            <a:r>
              <a:rPr lang="en-US" dirty="0"/>
              <a:t>. </a:t>
            </a:r>
            <a:r>
              <a:rPr lang="en-US" dirty="0" smtClean="0"/>
              <a:t/>
            </a:r>
            <a:br>
              <a:rPr lang="en-US" dirty="0" smtClean="0"/>
            </a:br>
            <a:r>
              <a:rPr lang="en-US" dirty="0" smtClean="0"/>
              <a:t>Napoleon</a:t>
            </a:r>
            <a:endParaRPr lang="en-US" dirty="0"/>
          </a:p>
        </p:txBody>
      </p:sp>
      <p:sp>
        <p:nvSpPr>
          <p:cNvPr id="3" name="Content Placeholder 2"/>
          <p:cNvSpPr>
            <a:spLocks noGrp="1"/>
          </p:cNvSpPr>
          <p:nvPr>
            <p:ph idx="1"/>
          </p:nvPr>
        </p:nvSpPr>
        <p:spPr>
          <a:xfrm>
            <a:off x="381000" y="2209800"/>
            <a:ext cx="8229600" cy="4525963"/>
          </a:xfrm>
        </p:spPr>
        <p:txBody>
          <a:bodyPr/>
          <a:lstStyle/>
          <a:p>
            <a:r>
              <a:rPr lang="en-US" dirty="0" smtClean="0"/>
              <a:t>Corsica</a:t>
            </a:r>
            <a:r>
              <a:rPr lang="en-US" dirty="0" smtClean="0">
                <a:sym typeface="Wingdings" pitchFamily="2" charset="2"/>
              </a:rPr>
              <a:t> new possession France (1768)</a:t>
            </a:r>
          </a:p>
          <a:p>
            <a:r>
              <a:rPr lang="en-US" dirty="0" smtClean="0"/>
              <a:t>Italian speaking</a:t>
            </a:r>
          </a:p>
          <a:p>
            <a:r>
              <a:rPr lang="en-US" dirty="0" smtClean="0"/>
              <a:t>Attended Military Academy</a:t>
            </a:r>
            <a:r>
              <a:rPr lang="en-US" dirty="0"/>
              <a:t> </a:t>
            </a:r>
            <a:r>
              <a:rPr lang="en-US" dirty="0" smtClean="0"/>
              <a:t>@9yrs old</a:t>
            </a:r>
          </a:p>
          <a:p>
            <a:r>
              <a:rPr lang="en-US" dirty="0" smtClean="0"/>
              <a:t>21 as FR begins</a:t>
            </a:r>
          </a:p>
          <a:p>
            <a:r>
              <a:rPr lang="en-US" dirty="0" smtClean="0"/>
              <a:t>Follower of Enlightenment</a:t>
            </a:r>
          </a:p>
          <a:p>
            <a:r>
              <a:rPr lang="en-US" dirty="0" smtClean="0"/>
              <a:t>Loner-Corsican and Italian- </a:t>
            </a:r>
          </a:p>
          <a:p>
            <a:r>
              <a:rPr lang="en-US" dirty="0" smtClean="0"/>
              <a:t>1796- Paris “fired grapeshot” conservative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231" y="320675"/>
            <a:ext cx="7296369" cy="1143000"/>
          </a:xfrm>
        </p:spPr>
        <p:txBody>
          <a:bodyPr>
            <a:normAutofit fontScale="90000"/>
          </a:bodyPr>
          <a:lstStyle/>
          <a:p>
            <a:r>
              <a:rPr lang="en-US" sz="2700" dirty="0"/>
              <a:t>As per Wellington...</a:t>
            </a:r>
            <a:r>
              <a:rPr lang="en-US" sz="2700" i="1" dirty="0"/>
              <a:t>I used to say of him that his presence on the field made a difference of 40,000 </a:t>
            </a:r>
            <a:r>
              <a:rPr lang="en-US" sz="2700" i="1" dirty="0" smtClean="0"/>
              <a:t>men</a:t>
            </a:r>
            <a:r>
              <a:rPr lang="en-US" dirty="0" smtClean="0"/>
              <a:t/>
            </a:r>
            <a:br>
              <a:rPr lang="en-US" dirty="0" smtClean="0"/>
            </a:br>
            <a:r>
              <a:rPr lang="en-US" dirty="0" smtClean="0"/>
              <a:t>Qualities</a:t>
            </a:r>
            <a:endParaRPr lang="en-US" dirty="0"/>
          </a:p>
        </p:txBody>
      </p:sp>
      <p:sp>
        <p:nvSpPr>
          <p:cNvPr id="3" name="Content Placeholder 2"/>
          <p:cNvSpPr>
            <a:spLocks noGrp="1"/>
          </p:cNvSpPr>
          <p:nvPr>
            <p:ph idx="1"/>
          </p:nvPr>
        </p:nvSpPr>
        <p:spPr>
          <a:xfrm>
            <a:off x="673100" y="2133600"/>
            <a:ext cx="8229600" cy="4525963"/>
          </a:xfrm>
        </p:spPr>
        <p:txBody>
          <a:bodyPr>
            <a:normAutofit lnSpcReduction="10000"/>
          </a:bodyPr>
          <a:lstStyle/>
          <a:p>
            <a:r>
              <a:rPr lang="en-US" dirty="0" smtClean="0"/>
              <a:t>Innovative, instinctive, charismatic, </a:t>
            </a:r>
          </a:p>
          <a:p>
            <a:pPr lvl="1"/>
            <a:r>
              <a:rPr lang="en-US" dirty="0" smtClean="0"/>
              <a:t>Canning of food</a:t>
            </a:r>
          </a:p>
          <a:p>
            <a:pPr lvl="1"/>
            <a:r>
              <a:rPr lang="en-US" i="1" dirty="0"/>
              <a:t>An army marches on its </a:t>
            </a:r>
            <a:r>
              <a:rPr lang="en-US" i="1" dirty="0" smtClean="0"/>
              <a:t>stomach</a:t>
            </a:r>
            <a:endParaRPr lang="en-US" dirty="0" smtClean="0"/>
          </a:p>
          <a:p>
            <a:r>
              <a:rPr lang="en-US" dirty="0" smtClean="0"/>
              <a:t>Travelled w/troops -</a:t>
            </a:r>
            <a:r>
              <a:rPr lang="en-US" dirty="0"/>
              <a:t>On the troops</a:t>
            </a:r>
          </a:p>
          <a:p>
            <a:pPr lvl="1"/>
            <a:r>
              <a:rPr lang="en-US" i="1" dirty="0" smtClean="0"/>
              <a:t>A man does not have himself killed for a halfpence ad day or for a petty distinction, you must speak to the soul in order to electrify the man</a:t>
            </a:r>
            <a:endParaRPr lang="en-US" b="1" dirty="0" smtClean="0"/>
          </a:p>
          <a:p>
            <a:r>
              <a:rPr lang="en-US" dirty="0" smtClean="0"/>
              <a:t>Great Tactician</a:t>
            </a:r>
          </a:p>
          <a:p>
            <a:r>
              <a:rPr lang="en-US" dirty="0" smtClean="0"/>
              <a:t>Read and follow maps- excellent in math</a:t>
            </a:r>
          </a:p>
          <a:p>
            <a:endParaRPr lang="en-US" dirty="0"/>
          </a:p>
        </p:txBody>
      </p:sp>
      <p:pic>
        <p:nvPicPr>
          <p:cNvPr id="4098" name="Picture 2" descr="http://www.sas.upenn.edu/theatrearts/whinnery/131/Paintings/nepoleon_bu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136525"/>
            <a:ext cx="1219200"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i="1" dirty="0"/>
              <a:t>In </a:t>
            </a:r>
            <a:r>
              <a:rPr lang="en-US" sz="2700" i="1" dirty="0" smtClean="0"/>
              <a:t>Italy </a:t>
            </a:r>
            <a:r>
              <a:rPr lang="en-US" sz="2700" i="1" dirty="0"/>
              <a:t>I realized I was a superior being and conceived the </a:t>
            </a:r>
            <a:r>
              <a:rPr lang="en-US" sz="2700" i="1" dirty="0" smtClean="0"/>
              <a:t>ambition </a:t>
            </a:r>
            <a:r>
              <a:rPr lang="en-US" sz="2700" i="1" dirty="0"/>
              <a:t>of performing great things</a:t>
            </a:r>
            <a:r>
              <a:rPr lang="en-US" dirty="0"/>
              <a:t/>
            </a:r>
            <a:br>
              <a:rPr lang="en-US" dirty="0"/>
            </a:br>
            <a:r>
              <a:rPr lang="en-US" dirty="0" smtClean="0"/>
              <a:t>1799-1802</a:t>
            </a:r>
            <a:endParaRPr lang="en-US" dirty="0"/>
          </a:p>
        </p:txBody>
      </p:sp>
      <p:sp>
        <p:nvSpPr>
          <p:cNvPr id="3" name="Content Placeholder 2"/>
          <p:cNvSpPr>
            <a:spLocks noGrp="1"/>
          </p:cNvSpPr>
          <p:nvPr>
            <p:ph idx="1"/>
          </p:nvPr>
        </p:nvSpPr>
        <p:spPr/>
        <p:txBody>
          <a:bodyPr/>
          <a:lstStyle/>
          <a:p>
            <a:r>
              <a:rPr lang="en-US" dirty="0" smtClean="0"/>
              <a:t>Coup </a:t>
            </a:r>
            <a:r>
              <a:rPr lang="en-US" dirty="0" err="1" smtClean="0"/>
              <a:t>d’etat</a:t>
            </a:r>
            <a:endParaRPr lang="en-US" dirty="0" smtClean="0"/>
          </a:p>
          <a:p>
            <a:r>
              <a:rPr lang="en-US" dirty="0" smtClean="0"/>
              <a:t>Directory—3 consuls—Napoleon 1</a:t>
            </a:r>
            <a:r>
              <a:rPr lang="en-US" baseline="30000" dirty="0" smtClean="0"/>
              <a:t>st</a:t>
            </a:r>
            <a:r>
              <a:rPr lang="en-US" dirty="0" smtClean="0"/>
              <a:t> Consul</a:t>
            </a:r>
          </a:p>
          <a:p>
            <a:pPr lvl="1"/>
            <a:r>
              <a:rPr lang="en-US" dirty="0" err="1" smtClean="0"/>
              <a:t>Abbe</a:t>
            </a:r>
            <a:r>
              <a:rPr lang="en-US" dirty="0" smtClean="0"/>
              <a:t> Sieyes helped him to power</a:t>
            </a:r>
          </a:p>
          <a:p>
            <a:r>
              <a:rPr lang="en-US" dirty="0" smtClean="0"/>
              <a:t>Foreign campaign</a:t>
            </a:r>
          </a:p>
          <a:p>
            <a:pPr lvl="1"/>
            <a:r>
              <a:rPr lang="en-US" dirty="0" smtClean="0"/>
              <a:t>Second Coalition- fracturing Russia leaves</a:t>
            </a:r>
          </a:p>
          <a:p>
            <a:pPr lvl="1"/>
            <a:r>
              <a:rPr lang="en-US" dirty="0" smtClean="0"/>
              <a:t>1800-1802 new hostilities Austria—defeated again</a:t>
            </a:r>
          </a:p>
          <a:p>
            <a:pPr lvl="1"/>
            <a:r>
              <a:rPr lang="en-US" dirty="0" smtClean="0"/>
              <a:t>Treaty of Amiens—w/Britain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2254</TotalTime>
  <Words>1020</Words>
  <Application>Microsoft Office PowerPoint</Application>
  <PresentationFormat>On-screen Show (4:3)</PresentationFormat>
  <Paragraphs>178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Napoleon</vt:lpstr>
      <vt:lpstr>France at War</vt:lpstr>
      <vt:lpstr>From Reform to Reactionary?</vt:lpstr>
      <vt:lpstr>OK I see why Austria/Prussia- but why the others?</vt:lpstr>
      <vt:lpstr>Napoleon and Toulon</vt:lpstr>
      <vt:lpstr>Loss?</vt:lpstr>
      <vt:lpstr>Death is nothing, but to live  defeated and inglorious is to die daily.  Napoleon</vt:lpstr>
      <vt:lpstr>As per Wellington...I used to say of him that his presence on the field made a difference of 40,000 men Qualities</vt:lpstr>
      <vt:lpstr>In Italy I realized I was a superior being and conceived the ambition of performing great things 1799-1802</vt:lpstr>
      <vt:lpstr>1803-1804</vt:lpstr>
      <vt:lpstr>PowerPoint Presentation</vt:lpstr>
      <vt:lpstr>PowerPoint Presentation</vt:lpstr>
      <vt:lpstr>A dynasty?</vt:lpstr>
      <vt:lpstr>PowerPoint Presentation</vt:lpstr>
      <vt:lpstr>3rd of May 1808</vt:lpstr>
      <vt:lpstr>Arousing Nationalism</vt:lpstr>
      <vt:lpstr>Unintended Consequences-</vt:lpstr>
      <vt:lpstr>Heading Back</vt:lpstr>
      <vt:lpstr> The Beginning of the End</vt:lpstr>
      <vt:lpstr>My true glory is not to have won forty battles...Waterloo will erase the memory of so many victories...But what nothing will destroy, what will forever is my Civil Code Napoleon at Home</vt:lpstr>
      <vt:lpstr>All religions have been made by men.  Concordat with Church- </vt:lpstr>
      <vt:lpstr>Education</vt:lpstr>
      <vt:lpstr>Fathers/Husbands increased power </vt:lpstr>
      <vt:lpstr>Aftermath </vt:lpstr>
      <vt:lpstr>Conservatism</vt:lpstr>
    </vt:vector>
  </TitlesOfParts>
  <Company>Darien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Napoleon</dc:title>
  <dc:creator>test</dc:creator>
  <cp:lastModifiedBy>Local User</cp:lastModifiedBy>
  <cp:revision>19</cp:revision>
  <dcterms:created xsi:type="dcterms:W3CDTF">2011-12-11T18:53:12Z</dcterms:created>
  <dcterms:modified xsi:type="dcterms:W3CDTF">2011-12-15T19:05:09Z</dcterms:modified>
</cp:coreProperties>
</file>